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8" r:id="rId6"/>
    <p:sldId id="269" r:id="rId7"/>
    <p:sldId id="272" r:id="rId8"/>
    <p:sldId id="263" r:id="rId9"/>
    <p:sldId id="264" r:id="rId10"/>
    <p:sldId id="265" r:id="rId11"/>
    <p:sldId id="266" r:id="rId12"/>
    <p:sldId id="270" r:id="rId13"/>
    <p:sldId id="271" r:id="rId14"/>
    <p:sldId id="26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8366" autoAdjust="0"/>
  </p:normalViewPr>
  <p:slideViewPr>
    <p:cSldViewPr snapToGrid="0">
      <p:cViewPr>
        <p:scale>
          <a:sx n="80" d="100"/>
          <a:sy n="80" d="100"/>
        </p:scale>
        <p:origin x="21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A42CF-E36C-4984-A511-EE9D89100F08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F770C-5A82-4813-B21F-04CA48797AA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1173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</a:p>
          <a:p>
            <a:r>
              <a:rPr lang="en-GB" dirty="0" err="1"/>
              <a:t>Säg</a:t>
            </a:r>
            <a:r>
              <a:rPr lang="en-GB" dirty="0"/>
              <a:t> de </a:t>
            </a:r>
            <a:r>
              <a:rPr lang="en-GB" dirty="0" err="1"/>
              <a:t>dasd</a:t>
            </a:r>
            <a:r>
              <a:rPr lang="en-GB" dirty="0"/>
              <a:t> </a:t>
            </a:r>
            <a:r>
              <a:rPr lang="en-GB" dirty="0" err="1"/>
              <a:t>präsi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iperka</a:t>
            </a:r>
            <a:r>
              <a:rPr lang="en-GB" dirty="0"/>
              <a:t> </a:t>
            </a:r>
            <a:r>
              <a:rPr lang="en-GB" dirty="0" err="1"/>
              <a:t>gmacht</a:t>
            </a:r>
            <a:r>
              <a:rPr lang="en-GB" dirty="0"/>
              <a:t> </a:t>
            </a:r>
            <a:r>
              <a:rPr lang="en-GB" dirty="0" err="1"/>
              <a:t>isch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7353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081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5855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0616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346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703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957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52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4342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108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019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7721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Janik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9371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Raoul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F770C-5A82-4813-B21F-04CA48797AA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6950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64260-A8EB-F69A-34AB-2B9A299B4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7E8689-EC74-9142-3BF9-41C5A6416C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42B5DD-CCD1-1705-B327-2ED25A7F9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A474F-FBAA-E28C-4CBB-1795D272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65DA1A-8AF7-73BD-E211-1286C98C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418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39DD4-5280-EB27-9594-71C89865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F63BF3-9A6C-7FF4-4375-548A9B129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87AF05-0CCC-4295-91EE-AE65FED6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D0CC3-F9C3-0E2E-9FAB-CEB9C176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A3E1BA-1A6B-D7B1-F411-849077EE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927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E2F3812-32A5-CC95-73AE-BE091150D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71D10B-5B58-2EE1-4F00-70F3946F4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1FCF3-C9ED-DADD-52AA-77DEEC32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19C9AC-0C9E-7CD4-0505-499E018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8F02EE-A2AC-0792-C3F1-B2DCD2BC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300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69754C-F825-46DA-B637-46935D4A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2E30AA-366A-77A3-7C45-F38B3007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1068E5-3292-844A-3B1B-DB2FF49C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036C1-8E24-4F36-3A42-EE9C009F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A28DBA-4ACC-4286-536C-71E2AA28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290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92B43B-EC14-B62D-2B30-826178B3F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766503-DF43-79AB-1021-D0001A8EC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EFA495-EC09-6AEB-075F-912EE319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3779D8-4FD6-B8AA-2D1F-3B854071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5701B3-D278-C107-45FB-80AF3711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546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B837B-7103-04FA-397D-B47A3162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74478-202D-1C40-A38E-E412CDFDF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0302E6-A07A-80D9-14CC-F83149A74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484DF6-5F0C-D397-6759-00DBDBBE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1D6C3D-5AF2-4E20-CBA3-A9A6358F2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982C97-4483-73C4-0B1E-E0C66385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705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3D0DA-F00D-7917-7C7A-610ED8CB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21F87D-2AEC-EECB-D866-908775207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90E06B-C3A3-8EBA-C872-47C103D2F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61082B-4B24-56CB-2083-19A037DE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825D38-4B03-53DE-C2BB-AA0C001B0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465DAE7-9C20-3690-4FC3-E8B0363B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4EC8D64-F262-8D22-B2EB-726E0BC8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602960-3AD4-3E56-045F-F8F9C690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372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4DB5D-264F-F802-E86D-7A3E0E03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BF13A7-31BF-ED51-A129-B0535D79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E0577B-BF43-4D26-38BE-1D4F12AA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188257-18EB-E86E-B232-E3BA9434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148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B1B2E3-D97F-B80F-B163-E7455979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524D18-CB2F-34DC-A76C-B49874E4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33403A-5057-4021-44C7-4953F7D8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379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37907-8EB3-B257-1224-9BA603A4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245964-2B25-80E4-E417-4103CCF3F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50D1D0-308D-938B-5076-824588870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52C70A-7C3B-A685-5615-714A428C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785EC0-272E-2E07-9C0E-3706559D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003946-1383-975A-7C5A-9F9BD94F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428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C679F5-58F3-B84D-08B0-DE6C6826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2ABD661-733F-332B-B5C7-C6AE88F9B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F464C5-E65A-0CF7-EEA2-1EBCA1249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016687-4536-2F8A-C918-BD43BC9D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F343D-6EF0-30C0-23A9-E004E24D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80989D-0E45-A31F-3E01-DE95FDD4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02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265665D-90A4-56E0-AC1F-E49C659F2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71A74F-9732-A7B3-A677-7EE82C2B8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0F519F-6D9D-E3EC-4D11-7DDD36BA5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38AF8-F973-4A67-95D0-6A35DA6A3DC4}" type="datetimeFigureOut">
              <a:rPr lang="de-CH" smtClean="0"/>
              <a:t>07.02.2023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CA2F84-0DCE-59EB-3981-67C6B46B8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92BBEB-0750-DA16-BBA7-E22A8C703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B395B-1614-4BDD-B217-54DA965D846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51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E98E6-6202-8ECC-E900-86D01FFD5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9388" y="-121041"/>
            <a:ext cx="4508311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/>
              <a:t>Projekt Pflanzenwagen</a:t>
            </a:r>
            <a:endParaRPr lang="de-CH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392027-A191-970A-95DC-C9E3878E5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de-DE" sz="2000" dirty="0"/>
              <a:t>Janik Wyder</a:t>
            </a:r>
          </a:p>
          <a:p>
            <a:pPr algn="l"/>
            <a:r>
              <a:rPr lang="de-DE" sz="2000" dirty="0"/>
              <a:t>Raoul Alain Messerli</a:t>
            </a:r>
            <a:endParaRPr lang="de-CH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 descr="Ein Bild, das Pflanze, Handfläche, Baum enthält.&#10;&#10;Automatisch generierte Beschreibung">
            <a:extLst>
              <a:ext uri="{FF2B5EF4-FFF2-40B4-BE49-F238E27FC236}">
                <a16:creationId xmlns:a16="http://schemas.microsoft.com/office/drawing/2014/main" id="{8B84ECB2-5A1B-ACDC-11AD-83B992121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r="1737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2627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391D93-1395-C7AB-537B-A39928681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206" y="-320421"/>
            <a:ext cx="5631419" cy="1942810"/>
          </a:xfrm>
        </p:spPr>
        <p:txBody>
          <a:bodyPr anchor="b">
            <a:noAutofit/>
          </a:bodyPr>
          <a:lstStyle/>
          <a:p>
            <a:r>
              <a:rPr lang="de-CH" sz="7200" b="1" dirty="0"/>
              <a:t>Design </a:t>
            </a:r>
            <a:r>
              <a:rPr lang="de-CH" sz="7200" b="1" dirty="0" err="1"/>
              <a:t>to</a:t>
            </a:r>
            <a:r>
              <a:rPr lang="de-CH" sz="7200" b="1" dirty="0"/>
              <a:t> </a:t>
            </a:r>
            <a:r>
              <a:rPr lang="de-CH" sz="7200" b="1" dirty="0" err="1"/>
              <a:t>Cost</a:t>
            </a:r>
            <a:endParaRPr lang="de-CH" sz="72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659248-BA57-3AFF-2AB9-DDE5B5DE27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85" y="2051234"/>
            <a:ext cx="10239379" cy="450532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47145-BB02-D807-9245-44A2E2B16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870" y="32004"/>
            <a:ext cx="5283326" cy="36382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CH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Blech </a:t>
            </a:r>
            <a:r>
              <a:rPr lang="de-CH" dirty="0" err="1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3mm</a:t>
            </a:r>
            <a:r>
              <a:rPr lang="de-CH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de-CH" dirty="0" err="1">
                <a:solidFill>
                  <a:srgbClr val="00B05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DD11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CH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Blech </a:t>
            </a:r>
            <a:r>
              <a:rPr lang="de-CH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5mm</a:t>
            </a:r>
            <a:r>
              <a:rPr lang="de-CH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de-CH" dirty="0" err="1">
                <a:solidFill>
                  <a:srgbClr val="C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DD11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Stahlrohr</a:t>
            </a:r>
            <a:r>
              <a:rPr lang="en-GB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21/2’’ </a:t>
            </a:r>
            <a:r>
              <a:rPr lang="en-GB" dirty="0" err="1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S235</a:t>
            </a:r>
            <a:r>
              <a:rPr lang="en-GB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 err="1">
                <a:solidFill>
                  <a:srgbClr val="CCC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Stahlrohr</a:t>
            </a:r>
            <a:r>
              <a:rPr lang="en-GB" dirty="0">
                <a:solidFill>
                  <a:srgbClr val="CCC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11/2’’ </a:t>
            </a:r>
            <a:r>
              <a:rPr lang="en-GB" dirty="0" err="1">
                <a:solidFill>
                  <a:srgbClr val="CCC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S235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CH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Stahlrund </a:t>
            </a:r>
            <a:r>
              <a:rPr lang="de-CH" dirty="0" err="1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Ø80</a:t>
            </a:r>
            <a:r>
              <a:rPr lang="de-CH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de-CH" dirty="0" err="1">
                <a:solidFill>
                  <a:srgbClr val="7030A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S355J2</a:t>
            </a:r>
            <a:endParaRPr lang="de-CH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de-CH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F309C08-E8FA-1CBC-08BA-5B00E99AB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4"/>
          <a:stretch/>
        </p:blipFill>
        <p:spPr>
          <a:xfrm>
            <a:off x="9915525" y="4559116"/>
            <a:ext cx="2273426" cy="226688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4B38993-953C-BF93-938A-C84CC5FC620C}"/>
              </a:ext>
            </a:extLst>
          </p:cNvPr>
          <p:cNvSpPr/>
          <p:nvPr/>
        </p:nvSpPr>
        <p:spPr>
          <a:xfrm>
            <a:off x="0" y="0"/>
            <a:ext cx="112395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261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40C56-1CD0-FDBC-3DDF-A474AD48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Spannkraft Berechnung</a:t>
            </a:r>
            <a:endParaRPr lang="de-CH" sz="6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30EA5E-F882-EC8D-4C49-0EEE400C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2151"/>
            <a:ext cx="6515096" cy="1085850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A8B254F-BB8E-26D4-5D04-FCABC0837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182" y="4400550"/>
            <a:ext cx="3678818" cy="245745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7C5FF43-43E7-E809-F19E-6C45388A3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3" t="9297" r="3458"/>
          <a:stretch/>
        </p:blipFill>
        <p:spPr>
          <a:xfrm>
            <a:off x="0" y="1590676"/>
            <a:ext cx="9010650" cy="41814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61009AD-D71C-70A1-BD13-571B7892B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54" b="97837" l="8896" r="99080">
                        <a14:foregroundMark x1="27198" y1="13359" x2="53988" y2="10305"/>
                        <a14:foregroundMark x1="53988" y1="10305" x2="75153" y2="11578"/>
                        <a14:foregroundMark x1="75153" y1="11578" x2="91922" y2="24046"/>
                        <a14:foregroundMark x1="91922" y1="24046" x2="94990" y2="18448"/>
                        <a14:foregroundMark x1="94274" y1="86896" x2="93967" y2="93384"/>
                        <a14:foregroundMark x1="77607" y1="89186" x2="96012" y2="90458"/>
                        <a14:foregroundMark x1="96012" y1="90458" x2="93865" y2="6743"/>
                        <a14:foregroundMark x1="93865" y1="6743" x2="66973" y2="3944"/>
                        <a14:foregroundMark x1="66973" y1="3944" x2="51227" y2="9542"/>
                        <a14:foregroundMark x1="51227" y1="9542" x2="26483" y2="8270"/>
                        <a14:foregroundMark x1="26483" y1="8270" x2="19427" y2="36005"/>
                        <a14:foregroundMark x1="19427" y1="36005" x2="21166" y2="34860"/>
                        <a14:foregroundMark x1="73108" y1="2545" x2="88446" y2="3053"/>
                        <a14:foregroundMark x1="88446" y1="3053" x2="99080" y2="10305"/>
                        <a14:foregroundMark x1="99080" y1="10305" x2="99080" y2="7634"/>
                        <a14:foregroundMark x1="95706" y1="2290" x2="91820" y2="1908"/>
                        <a14:foregroundMark x1="59407" y1="2799" x2="30368" y2="5471"/>
                        <a14:foregroundMark x1="43763" y1="20483" x2="8896" y2="24682"/>
                        <a14:foregroundMark x1="45706" y1="31807" x2="30368" y2="44148"/>
                        <a14:foregroundMark x1="51431" y1="12977" x2="41820" y2="31298"/>
                        <a14:foregroundMark x1="46421" y1="29135" x2="34254" y2="40331"/>
                        <a14:foregroundMark x1="34254" y1="40331" x2="40389" y2="62850"/>
                        <a14:foregroundMark x1="40389" y1="62850" x2="29243" y2="70865"/>
                        <a14:foregroundMark x1="29243" y1="70865" x2="68200" y2="78626"/>
                        <a14:foregroundMark x1="68200" y1="78626" x2="41104" y2="65140"/>
                        <a14:foregroundMark x1="41104" y1="65140" x2="25767" y2="65649"/>
                        <a14:foregroundMark x1="25767" y1="65649" x2="32515" y2="80025"/>
                        <a14:foregroundMark x1="32515" y1="80025" x2="33231" y2="80025"/>
                        <a14:foregroundMark x1="35378" y1="32697" x2="23824" y2="43003"/>
                        <a14:foregroundMark x1="23824" y1="43003" x2="20757" y2="48855"/>
                        <a14:foregroundMark x1="18303" y1="46819" x2="19530" y2="52799"/>
                        <a14:foregroundMark x1="27710" y1="57506" x2="22188" y2="61705"/>
                        <a14:foregroundMark x1="50511" y1="34860" x2="44479" y2="39949"/>
                        <a14:foregroundMark x1="43763" y1="51018" x2="47342" y2="49746"/>
                        <a14:foregroundMark x1="45706" y1="65267" x2="50716" y2="61196"/>
                        <a14:foregroundMark x1="64928" y1="74300" x2="67280" y2="71883"/>
                        <a14:foregroundMark x1="55828" y1="83588" x2="45910" y2="84097"/>
                        <a14:foregroundMark x1="28425" y1="78499" x2="33640" y2="78753"/>
                        <a14:foregroundMark x1="37321" y1="79389" x2="42331" y2="87150"/>
                        <a14:foregroundMark x1="35890" y1="84733" x2="27403" y2="80916"/>
                        <a14:foregroundMark x1="22393" y1="77226" x2="20245" y2="69847"/>
                        <a14:foregroundMark x1="89162" y1="37532" x2="88446" y2="57888"/>
                        <a14:foregroundMark x1="87014" y1="48601" x2="88241" y2="59669"/>
                        <a14:foregroundMark x1="84356" y1="42239" x2="86912" y2="65776"/>
                        <a14:foregroundMark x1="86912" y1="65776" x2="91104" y2="70992"/>
                        <a14:foregroundMark x1="99080" y1="91094" x2="81493" y2="96056"/>
                        <a14:foregroundMark x1="83231" y1="84733" x2="79857" y2="84733"/>
                        <a14:foregroundMark x1="95706" y1="96692" x2="69530" y2="97837"/>
                        <a14:foregroundMark x1="69530" y1="97837" x2="67791" y2="97328"/>
                        <a14:foregroundMark x1="71677" y1="89186" x2="65849" y2="94275"/>
                        <a14:foregroundMark x1="18098" y1="70102" x2="23824" y2="82697"/>
                        <a14:foregroundMark x1="97137" y1="18702" x2="97648" y2="727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4639" y="0"/>
            <a:ext cx="4047361" cy="32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AA93A-B2CC-91D2-AFC9-734BE86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Vor</a:t>
            </a:r>
            <a:r>
              <a:rPr lang="en-GB" dirty="0"/>
              <a:t>- und </a:t>
            </a:r>
            <a:r>
              <a:rPr lang="en-GB" dirty="0" err="1"/>
              <a:t>Nachteile</a:t>
            </a:r>
            <a:r>
              <a:rPr lang="en-GB" dirty="0"/>
              <a:t> </a:t>
            </a:r>
            <a:r>
              <a:rPr lang="en-GB" dirty="0" err="1"/>
              <a:t>unserer</a:t>
            </a:r>
            <a:r>
              <a:rPr lang="en-GB" dirty="0"/>
              <a:t> </a:t>
            </a:r>
            <a:r>
              <a:rPr lang="en-GB" dirty="0" err="1"/>
              <a:t>Lösung</a:t>
            </a:r>
            <a:endParaRPr lang="de-CH" dirty="0"/>
          </a:p>
        </p:txBody>
      </p:sp>
      <p:pic>
        <p:nvPicPr>
          <p:cNvPr id="4" name="Grafik 3" descr="Ein Bild, das Pflanze, Handfläche, Baum enthält.&#10;&#10;Automatisch generierte Beschreibung">
            <a:extLst>
              <a:ext uri="{FF2B5EF4-FFF2-40B4-BE49-F238E27FC236}">
                <a16:creationId xmlns:a16="http://schemas.microsoft.com/office/drawing/2014/main" id="{81A71F7E-EFAC-2407-305E-BDFBE856C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r="17377"/>
          <a:stretch/>
        </p:blipFill>
        <p:spPr>
          <a:xfrm>
            <a:off x="965025" y="1690688"/>
            <a:ext cx="4459523" cy="4351339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6AA4A7-AF33-1B9C-3B9E-EBEA2B4E719B}"/>
              </a:ext>
            </a:extLst>
          </p:cNvPr>
          <p:cNvSpPr txBox="1"/>
          <p:nvPr/>
        </p:nvSpPr>
        <p:spPr>
          <a:xfrm>
            <a:off x="5940364" y="2098146"/>
            <a:ext cx="6093500" cy="3438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CH" sz="1800" u="sng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Vorteile</a:t>
            </a:r>
            <a:endParaRPr lang="de-CH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buFont typeface="Arial" panose="020B0604020202020204" pitchFamily="34" charset="0"/>
              <a:buChar char="-"/>
              <a:tabLst>
                <a:tab pos="1620520" algn="l"/>
                <a:tab pos="2250440" algn="l"/>
              </a:tabLst>
            </a:pPr>
            <a:r>
              <a:rPr lang="de-CH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Einfach zu verwenden</a:t>
            </a:r>
          </a:p>
          <a:p>
            <a:pPr marL="342900" lvl="0" indent="-342900">
              <a:lnSpc>
                <a:spcPct val="120000"/>
              </a:lnSpc>
              <a:buFont typeface="Arial" panose="020B0604020202020204" pitchFamily="34" charset="0"/>
              <a:buChar char="-"/>
              <a:tabLst>
                <a:tab pos="1620520" algn="l"/>
              </a:tabLst>
            </a:pPr>
            <a:r>
              <a:rPr lang="de-CH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Sehr hohe Tragkraft</a:t>
            </a:r>
          </a:p>
          <a:p>
            <a:pPr marL="342900" lvl="0" indent="-342900">
              <a:lnSpc>
                <a:spcPct val="120000"/>
              </a:lnSpc>
              <a:buFont typeface="Arial" panose="020B0604020202020204" pitchFamily="34" charset="0"/>
              <a:buChar char="-"/>
            </a:pPr>
            <a:r>
              <a:rPr lang="de-CH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Von einer Person bedienbar</a:t>
            </a: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-"/>
              <a:tabLst>
                <a:tab pos="1890395" algn="l"/>
                <a:tab pos="2070735" algn="l"/>
              </a:tabLst>
            </a:pPr>
            <a:r>
              <a:rPr lang="de-CH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Muss nicht unter den Topf geschoben werden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CH" sz="1800" u="sng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CH" sz="1800" u="sng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Nachteile</a:t>
            </a:r>
            <a:endParaRPr lang="de-CH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de-CH" sz="18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de-CH" sz="1800" b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Benötigt mehr Zeit</a:t>
            </a:r>
            <a:endParaRPr lang="de-CH" sz="1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-"/>
            </a:pPr>
            <a:r>
              <a:rPr lang="de-CH" sz="1800" b="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Wegen der vielen Schweissnähte nicht so günstig</a:t>
            </a:r>
            <a:endParaRPr lang="de-CH" sz="1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93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465540-72C4-B705-9DC9-02B26B45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Kosten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050F61-7F4A-12F1-72AD-BCC5284B4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713825"/>
            <a:ext cx="6780700" cy="3428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1359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E05B2F-A110-B687-8A0A-94C7A160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1525BCA-85EB-F2FA-80FA-71DCCD256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03" t="1874" b="2810"/>
          <a:stretch/>
        </p:blipFill>
        <p:spPr>
          <a:xfrm>
            <a:off x="4777316" y="825796"/>
            <a:ext cx="6780700" cy="52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3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0959CE-1FCB-4DB5-9A8D-8F6BAE66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Aufgabenstellung</a:t>
            </a:r>
            <a:endParaRPr lang="de-CH" sz="400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E31E2E-7B1D-7BA0-F09D-307BE67C7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5"/>
          <a:stretch/>
        </p:blipFill>
        <p:spPr bwMode="auto"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19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B9FDDD-3A89-1309-E132-9E59FC67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Funktionstüchtig auf diversen Untergründen</a:t>
            </a:r>
          </a:p>
          <a:p>
            <a:r>
              <a:rPr lang="de-DE" sz="2400" dirty="0" err="1">
                <a:solidFill>
                  <a:schemeClr val="bg1">
                    <a:alpha val="80000"/>
                  </a:schemeClr>
                </a:solidFill>
              </a:rPr>
              <a:t>Bediengung</a:t>
            </a:r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 durch eine Person</a:t>
            </a:r>
          </a:p>
          <a:p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250kg</a:t>
            </a:r>
          </a:p>
          <a:p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100 </a:t>
            </a:r>
            <a:r>
              <a:rPr lang="de-DE" sz="2400" dirty="0" err="1">
                <a:solidFill>
                  <a:schemeClr val="bg1">
                    <a:alpha val="80000"/>
                  </a:schemeClr>
                </a:solidFill>
              </a:rPr>
              <a:t>Stk</a:t>
            </a:r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r>
              <a:rPr lang="de-DE" sz="2400" dirty="0">
                <a:solidFill>
                  <a:schemeClr val="bg1">
                    <a:alpha val="80000"/>
                  </a:schemeClr>
                </a:solidFill>
              </a:rPr>
              <a:t>Preis 200.- bis 400.-</a:t>
            </a:r>
            <a:endParaRPr lang="de-CH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0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F7BC40C-BB76-77AC-743A-9BD2252BA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2880" y="885827"/>
            <a:ext cx="5121623" cy="5239512"/>
          </a:xfrm>
          <a:prstGeom prst="rect">
            <a:avLst/>
          </a:prstGeom>
          <a:noFill/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D11F80-5BE3-77D3-8872-1703F28C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9380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Funktionsskize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038FAEE-9BC9-D8C0-419A-C402E4584C55}"/>
              </a:ext>
            </a:extLst>
          </p:cNvPr>
          <p:cNvSpPr/>
          <p:nvPr/>
        </p:nvSpPr>
        <p:spPr>
          <a:xfrm>
            <a:off x="7105649" y="1495425"/>
            <a:ext cx="1409701" cy="6286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9D987-A963-3761-2BA8-ACF628517FB4}"/>
              </a:ext>
            </a:extLst>
          </p:cNvPr>
          <p:cNvSpPr/>
          <p:nvPr/>
        </p:nvSpPr>
        <p:spPr>
          <a:xfrm>
            <a:off x="8610599" y="2238375"/>
            <a:ext cx="1847851" cy="4381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AB5E86E-0671-FC3C-E2B8-713008342BA5}"/>
              </a:ext>
            </a:extLst>
          </p:cNvPr>
          <p:cNvSpPr/>
          <p:nvPr/>
        </p:nvSpPr>
        <p:spPr>
          <a:xfrm>
            <a:off x="8381999" y="5057775"/>
            <a:ext cx="1847851" cy="4381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F0EAD64-D9C6-1EFD-B52A-F4A1045C4192}"/>
              </a:ext>
            </a:extLst>
          </p:cNvPr>
          <p:cNvSpPr/>
          <p:nvPr/>
        </p:nvSpPr>
        <p:spPr>
          <a:xfrm>
            <a:off x="7257346" y="4909755"/>
            <a:ext cx="923925" cy="43815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18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F875D2C-C1A6-49C7-9357-2BB8FBC29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B9E5A75-48AC-62AB-C60A-07EDEFA8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6600" dirty="0" err="1"/>
              <a:t>Konzepte</a:t>
            </a:r>
            <a:endParaRPr lang="en-US" sz="6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6CAD9C-0FCD-DC65-BF6E-655084705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5082" y="779158"/>
            <a:ext cx="1817641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B2821E-EB06-A7F1-1309-781BD3561A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278" y="2911924"/>
            <a:ext cx="2467792" cy="3488043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9599785-F332-E72C-7ADE-014FFDB27B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5717" y="2911924"/>
            <a:ext cx="3040535" cy="3488043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05B46E7-2F5C-0219-402C-DBB719FE1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3" b="18150"/>
          <a:stretch/>
        </p:blipFill>
        <p:spPr bwMode="auto">
          <a:xfrm>
            <a:off x="6176252" y="2911925"/>
            <a:ext cx="3329842" cy="3488043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1B171B2-2FB3-D5B5-D461-D47E641E0951}"/>
              </a:ext>
            </a:extLst>
          </p:cNvPr>
          <p:cNvSpPr/>
          <p:nvPr/>
        </p:nvSpPr>
        <p:spPr>
          <a:xfrm>
            <a:off x="9825081" y="779158"/>
            <a:ext cx="1817641" cy="47520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178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A95C6A-D541-F79D-40EF-F097FA1E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Kosten-Nutzen-Analyse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BB7C7AC-AE40-87F8-6AB8-F096EDF60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3965" y="1675227"/>
            <a:ext cx="9344070" cy="439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337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C70C2-F1DE-2690-5DA9-6755F452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S-Diagramm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FFBD6E7-4C1E-F3AA-2253-D678A3554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12"/>
          <a:stretch/>
        </p:blipFill>
        <p:spPr bwMode="auto">
          <a:xfrm>
            <a:off x="5545015" y="211440"/>
            <a:ext cx="5245302" cy="643279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508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B4ECAC-83B3-BD0E-E3D8-6B6F1B9C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Unsere Lösungsvariante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635C6A4-82EB-C493-77A0-25C5A8930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8251" y="555922"/>
            <a:ext cx="571391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6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86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3539657-0962-9FB7-CC42-89BAEE9E3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4371" y="95250"/>
            <a:ext cx="9227765" cy="650557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8286C5E-5924-8D26-83C9-37C15A35F482}"/>
              </a:ext>
            </a:extLst>
          </p:cNvPr>
          <p:cNvSpPr txBox="1"/>
          <p:nvPr/>
        </p:nvSpPr>
        <p:spPr>
          <a:xfrm rot="5400000">
            <a:off x="-2603200" y="3401052"/>
            <a:ext cx="721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Hebellänge</a:t>
            </a:r>
            <a:endParaRPr lang="de-CH" sz="8800" dirty="0"/>
          </a:p>
        </p:txBody>
      </p:sp>
    </p:spTree>
    <p:extLst>
      <p:ext uri="{BB962C8B-B14F-4D97-AF65-F5344CB8AC3E}">
        <p14:creationId xmlns:p14="http://schemas.microsoft.com/office/powerpoint/2010/main" val="281786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6E0EDB-2997-5A42-6F56-B80457A5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4794562"/>
            <a:ext cx="6581776" cy="1654622"/>
          </a:xfrm>
        </p:spPr>
        <p:txBody>
          <a:bodyPr anchor="t">
            <a:noAutofit/>
          </a:bodyPr>
          <a:lstStyle/>
          <a:p>
            <a:r>
              <a:rPr lang="de-DE" sz="9600" b="1" dirty="0">
                <a:solidFill>
                  <a:schemeClr val="bg1"/>
                </a:solidFill>
              </a:rPr>
              <a:t>FEM-Analyse</a:t>
            </a:r>
            <a:endParaRPr lang="de-CH" sz="9600" b="1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70264E-5399-FAA6-8104-796A903A31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7" t="10186" r="291" b="17711"/>
          <a:stretch/>
        </p:blipFill>
        <p:spPr bwMode="auto">
          <a:xfrm>
            <a:off x="0" y="0"/>
            <a:ext cx="6418819" cy="3962400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B42B26-E843-A3CC-2813-0D239589F0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1" b="26030"/>
          <a:stretch/>
        </p:blipFill>
        <p:spPr bwMode="auto">
          <a:xfrm>
            <a:off x="6210311" y="0"/>
            <a:ext cx="5981689" cy="4067394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3" name="Group 11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5050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Breitbild</PresentationFormat>
  <Paragraphs>64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Projekt Pflanzenwagen</vt:lpstr>
      <vt:lpstr>Aufgabenstellung</vt:lpstr>
      <vt:lpstr>Funktionsskize</vt:lpstr>
      <vt:lpstr>Konzepte</vt:lpstr>
      <vt:lpstr>Kosten-Nutzen-Analyse</vt:lpstr>
      <vt:lpstr>S-Diagramm</vt:lpstr>
      <vt:lpstr>Unsere Lösungsvariante</vt:lpstr>
      <vt:lpstr>PowerPoint-Präsentation</vt:lpstr>
      <vt:lpstr>FEM-Analyse</vt:lpstr>
      <vt:lpstr>Design to Cost</vt:lpstr>
      <vt:lpstr>Spannkraft Berechnung</vt:lpstr>
      <vt:lpstr>Vor- und Nachteile unserer Lösung</vt:lpstr>
      <vt:lpstr>Kosten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Pflanzenwagen</dc:title>
  <dc:creator>Messerli Raoul Alain, BFSL Schueler</dc:creator>
  <cp:lastModifiedBy>Wyder Janik, BFSL Schueler</cp:lastModifiedBy>
  <cp:revision>15</cp:revision>
  <dcterms:created xsi:type="dcterms:W3CDTF">2023-02-06T18:04:53Z</dcterms:created>
  <dcterms:modified xsi:type="dcterms:W3CDTF">2023-02-07T08:02:37Z</dcterms:modified>
</cp:coreProperties>
</file>